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3586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0935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60451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95374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8648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92049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7268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21002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8/26/2016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58554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5917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5833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818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3934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1767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3681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84290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8831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8/26/2016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8702387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Causes of the Spanish Empire’s decline</a:t>
            </a:r>
            <a:endParaRPr lang="en-US"/>
          </a:p>
        </p:txBody>
      </p:sp>
      <p:sp>
        <p:nvSpPr>
          <p:cNvPr id="3" name="Subtitle 2"/>
          <p:cNvSpPr>
            <a:spLocks noGrp="1"/>
          </p:cNvSpPr>
          <p:nvPr>
            <p:ph type="subTitle" idx="1"/>
          </p:nvPr>
        </p:nvSpPr>
        <p:spPr/>
        <p:txBody>
          <a:bodyPr/>
          <a:lstStyle/>
          <a:p>
            <a:r>
              <a:rPr lang="en-US"/>
              <a:t>By Reuben</a:t>
            </a:r>
            <a:endParaRPr lang="en-US"/>
          </a:p>
        </p:txBody>
      </p:sp>
    </p:spTree>
    <p:extLst>
      <p:ext uri="{BB962C8B-B14F-4D97-AF65-F5344CB8AC3E}">
        <p14:creationId xmlns:p14="http://schemas.microsoft.com/office/powerpoint/2010/main" val="218939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a:effectLst/>
                <a:latin typeface="system"/>
              </a:rPr>
              <a:t>The rise of the British Royal Navy and the ascendancy of the British, and later American, Empires</a:t>
            </a:r>
            <a:endParaRPr lang="en-US"/>
          </a:p>
        </p:txBody>
      </p:sp>
      <p:sp>
        <p:nvSpPr>
          <p:cNvPr id="3" name="Content Placeholder 2"/>
          <p:cNvSpPr>
            <a:spLocks noGrp="1"/>
          </p:cNvSpPr>
          <p:nvPr>
            <p:ph idx="1"/>
          </p:nvPr>
        </p:nvSpPr>
        <p:spPr/>
        <p:txBody>
          <a:bodyPr/>
          <a:lstStyle/>
          <a:p>
            <a:r>
              <a:rPr lang="en-US"/>
              <a:t>Rise of technology that Spain cannot keep up with.</a:t>
            </a:r>
          </a:p>
          <a:p>
            <a:r>
              <a:rPr lang="en-US"/>
              <a:t>The British grew to be too powerful to be controled.</a:t>
            </a:r>
          </a:p>
        </p:txBody>
      </p:sp>
    </p:spTree>
    <p:extLst>
      <p:ext uri="{BB962C8B-B14F-4D97-AF65-F5344CB8AC3E}">
        <p14:creationId xmlns:p14="http://schemas.microsoft.com/office/powerpoint/2010/main" val="6263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a:effectLst/>
                <a:latin typeface="system"/>
              </a:rPr>
              <a:t>Colonial mismanagement</a:t>
            </a:r>
            <a:endParaRPr lang="en-US"/>
          </a:p>
        </p:txBody>
      </p:sp>
      <p:sp>
        <p:nvSpPr>
          <p:cNvPr id="3" name="Content Placeholder 2"/>
          <p:cNvSpPr>
            <a:spLocks noGrp="1"/>
          </p:cNvSpPr>
          <p:nvPr>
            <p:ph idx="1"/>
          </p:nvPr>
        </p:nvSpPr>
        <p:spPr/>
        <p:txBody>
          <a:bodyPr/>
          <a:lstStyle/>
          <a:p>
            <a:r>
              <a:rPr lang="en-US"/>
              <a:t>Did not plan to settle in the countries that were taken by Spain.</a:t>
            </a:r>
          </a:p>
          <a:p>
            <a:r>
              <a:rPr lang="en-US" b="0" i="0">
                <a:effectLst/>
                <a:latin typeface="system"/>
              </a:rPr>
              <a:t>Spain allowed special interests and exploitive practices to reign supreme in the New World</a:t>
            </a:r>
          </a:p>
          <a:p>
            <a:r>
              <a:rPr lang="en-US"/>
              <a:t>Did not cultivate local goods.</a:t>
            </a:r>
            <a:endParaRPr lang="en-US"/>
          </a:p>
        </p:txBody>
      </p:sp>
    </p:spTree>
    <p:extLst>
      <p:ext uri="{BB962C8B-B14F-4D97-AF65-F5344CB8AC3E}">
        <p14:creationId xmlns:p14="http://schemas.microsoft.com/office/powerpoint/2010/main" val="115012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a:effectLst/>
                <a:latin typeface="system"/>
              </a:rPr>
              <a:t>The Peninsular War</a:t>
            </a:r>
            <a:endParaRPr lang="en-US"/>
          </a:p>
        </p:txBody>
      </p:sp>
      <p:sp>
        <p:nvSpPr>
          <p:cNvPr id="3" name="Content Placeholder 2"/>
          <p:cNvSpPr>
            <a:spLocks noGrp="1"/>
          </p:cNvSpPr>
          <p:nvPr>
            <p:ph idx="1"/>
          </p:nvPr>
        </p:nvSpPr>
        <p:spPr/>
        <p:txBody>
          <a:bodyPr/>
          <a:lstStyle/>
          <a:p>
            <a:r>
              <a:rPr lang="en-US" b="0" i="0">
                <a:effectLst/>
                <a:latin typeface="system"/>
              </a:rPr>
              <a:t>Napoleon took abvantage of the Spanish weakness</a:t>
            </a:r>
          </a:p>
          <a:p>
            <a:r>
              <a:rPr lang="en-US" b="0" i="0">
                <a:effectLst/>
                <a:latin typeface="system"/>
              </a:rPr>
              <a:t>deposed the Bourbon king and set his brother Joe up on the Spanish throne. </a:t>
            </a:r>
          </a:p>
          <a:p>
            <a:endParaRPr lang="en-US"/>
          </a:p>
        </p:txBody>
      </p:sp>
    </p:spTree>
    <p:extLst>
      <p:ext uri="{BB962C8B-B14F-4D97-AF65-F5344CB8AC3E}">
        <p14:creationId xmlns:p14="http://schemas.microsoft.com/office/powerpoint/2010/main" val="3639148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Inflation and Taxes</a:t>
            </a:r>
            <a:endParaRPr lang="en-US"/>
          </a:p>
        </p:txBody>
      </p:sp>
      <p:sp>
        <p:nvSpPr>
          <p:cNvPr id="3" name="Content Placeholder 2"/>
          <p:cNvSpPr>
            <a:spLocks noGrp="1"/>
          </p:cNvSpPr>
          <p:nvPr>
            <p:ph idx="1"/>
          </p:nvPr>
        </p:nvSpPr>
        <p:spPr/>
        <p:txBody>
          <a:bodyPr/>
          <a:lstStyle/>
          <a:p>
            <a:r>
              <a:rPr lang="en-US"/>
              <a:t>Prices for local and non local good rise heavily.</a:t>
            </a:r>
          </a:p>
          <a:p>
            <a:r>
              <a:rPr lang="en-US"/>
              <a:t>Spain’s population co tinued to grow.</a:t>
            </a:r>
          </a:p>
          <a:p>
            <a:r>
              <a:rPr lang="en-US"/>
              <a:t>When the Spanish kicked ou the Jews, they lost most of the business men.</a:t>
            </a:r>
            <a:endParaRPr lang="en-US"/>
          </a:p>
        </p:txBody>
      </p:sp>
    </p:spTree>
    <p:extLst>
      <p:ext uri="{BB962C8B-B14F-4D97-AF65-F5344CB8AC3E}">
        <p14:creationId xmlns:p14="http://schemas.microsoft.com/office/powerpoint/2010/main" val="321728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Making the enemy powerful</a:t>
            </a:r>
            <a:endParaRPr lang="en-US"/>
          </a:p>
        </p:txBody>
      </p:sp>
      <p:sp>
        <p:nvSpPr>
          <p:cNvPr id="3" name="Content Placeholder 2"/>
          <p:cNvSpPr>
            <a:spLocks noGrp="1"/>
          </p:cNvSpPr>
          <p:nvPr>
            <p:ph idx="1"/>
          </p:nvPr>
        </p:nvSpPr>
        <p:spPr/>
        <p:txBody>
          <a:bodyPr/>
          <a:lstStyle/>
          <a:p>
            <a:r>
              <a:rPr lang="en-US"/>
              <a:t>Spain bought cloth and good fron France and England because of cheap prices.</a:t>
            </a:r>
          </a:p>
          <a:p>
            <a:r>
              <a:rPr lang="en-US"/>
              <a:t>The king of Spain borrowed money from Germany.</a:t>
            </a:r>
          </a:p>
          <a:p>
            <a:r>
              <a:rPr lang="en-US"/>
              <a:t>Silver was shipped to another country to pay dept.</a:t>
            </a:r>
            <a:endParaRPr lang="en-US"/>
          </a:p>
        </p:txBody>
      </p:sp>
    </p:spTree>
    <p:extLst>
      <p:ext uri="{BB962C8B-B14F-4D97-AF65-F5344CB8AC3E}">
        <p14:creationId xmlns:p14="http://schemas.microsoft.com/office/powerpoint/2010/main" val="1110841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Major Factor</a:t>
            </a:r>
            <a:endParaRPr lang="en-US"/>
          </a:p>
        </p:txBody>
      </p:sp>
      <p:sp>
        <p:nvSpPr>
          <p:cNvPr id="3" name="Content Placeholder 2"/>
          <p:cNvSpPr>
            <a:spLocks noGrp="1"/>
          </p:cNvSpPr>
          <p:nvPr>
            <p:ph idx="1"/>
          </p:nvPr>
        </p:nvSpPr>
        <p:spPr/>
        <p:txBody>
          <a:bodyPr/>
          <a:lstStyle/>
          <a:p>
            <a:r>
              <a:rPr lang="en-US" b="1"/>
              <a:t>Making their own enemies powerful</a:t>
            </a:r>
          </a:p>
          <a:p>
            <a:pPr marL="0" indent="0">
              <a:buNone/>
            </a:pPr>
            <a:r>
              <a:rPr lang="en-US" b="1"/>
              <a:t>The use of the old methods of business made item much more expensive. This made Spain buy goods and cloths from France and England which is cheap. Because of this England, France and other countries use all this money to develop their technology for the reason of a revolt. Soon these countries became too powerful to be controlled and that caused the rise of the British Royal Navy.</a:t>
            </a:r>
            <a:endParaRPr lang="en-US" b="1"/>
          </a:p>
        </p:txBody>
      </p:sp>
    </p:spTree>
    <p:extLst>
      <p:ext uri="{BB962C8B-B14F-4D97-AF65-F5344CB8AC3E}">
        <p14:creationId xmlns:p14="http://schemas.microsoft.com/office/powerpoint/2010/main" val="244902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Organized Factors</a:t>
            </a:r>
            <a:endParaRPr lang="en-US"/>
          </a:p>
        </p:txBody>
      </p:sp>
      <p:sp>
        <p:nvSpPr>
          <p:cNvPr id="8" name="TextBox 7"/>
          <p:cNvSpPr txBox="1"/>
          <p:nvPr/>
        </p:nvSpPr>
        <p:spPr>
          <a:xfrm>
            <a:off x="6998783" y="2483449"/>
            <a:ext cx="2221287" cy="369332"/>
          </a:xfrm>
          <a:prstGeom prst="rect">
            <a:avLst/>
          </a:prstGeom>
          <a:noFill/>
        </p:spPr>
        <p:txBody>
          <a:bodyPr wrap="square" rtlCol="0">
            <a:spAutoFit/>
          </a:bodyPr>
          <a:lstStyle/>
          <a:p>
            <a:pPr algn="l"/>
            <a:r>
              <a:rPr lang="en-US"/>
              <a:t>Inflation and Taxes</a:t>
            </a:r>
            <a:endParaRPr lang="en-US"/>
          </a:p>
        </p:txBody>
      </p:sp>
      <p:sp>
        <p:nvSpPr>
          <p:cNvPr id="14" name="TextBox 13"/>
          <p:cNvSpPr txBox="1"/>
          <p:nvPr/>
        </p:nvSpPr>
        <p:spPr>
          <a:xfrm>
            <a:off x="4376607" y="1917887"/>
            <a:ext cx="3263434" cy="369332"/>
          </a:xfrm>
          <a:prstGeom prst="rect">
            <a:avLst/>
          </a:prstGeom>
          <a:noFill/>
        </p:spPr>
        <p:txBody>
          <a:bodyPr wrap="square" rtlCol="0">
            <a:spAutoFit/>
          </a:bodyPr>
          <a:lstStyle/>
          <a:p>
            <a:pPr algn="l"/>
            <a:r>
              <a:rPr lang="en-US" b="1" i="1">
                <a:effectLst/>
                <a:latin typeface="system"/>
              </a:rPr>
              <a:t>Colonial mismanagement</a:t>
            </a:r>
            <a:endParaRPr lang="en-US"/>
          </a:p>
        </p:txBody>
      </p:sp>
      <p:sp>
        <p:nvSpPr>
          <p:cNvPr id="15" name="TextBox 14"/>
          <p:cNvSpPr txBox="1"/>
          <p:nvPr/>
        </p:nvSpPr>
        <p:spPr>
          <a:xfrm>
            <a:off x="7872412" y="3153226"/>
            <a:ext cx="3154176" cy="369332"/>
          </a:xfrm>
          <a:prstGeom prst="rect">
            <a:avLst/>
          </a:prstGeom>
          <a:noFill/>
        </p:spPr>
        <p:txBody>
          <a:bodyPr wrap="square" rtlCol="0">
            <a:spAutoFit/>
          </a:bodyPr>
          <a:lstStyle/>
          <a:p>
            <a:pPr algn="l"/>
            <a:r>
              <a:rPr lang="en-US"/>
              <a:t>Making the enemy powerful</a:t>
            </a:r>
            <a:endParaRPr lang="en-US"/>
          </a:p>
        </p:txBody>
      </p:sp>
      <p:sp>
        <p:nvSpPr>
          <p:cNvPr id="16" name="TextBox 15"/>
          <p:cNvSpPr txBox="1"/>
          <p:nvPr/>
        </p:nvSpPr>
        <p:spPr>
          <a:xfrm>
            <a:off x="6274353" y="3901329"/>
            <a:ext cx="4019829" cy="369332"/>
          </a:xfrm>
          <a:prstGeom prst="rect">
            <a:avLst/>
          </a:prstGeom>
          <a:noFill/>
        </p:spPr>
        <p:txBody>
          <a:bodyPr wrap="square" rtlCol="0">
            <a:spAutoFit/>
          </a:bodyPr>
          <a:lstStyle/>
          <a:p>
            <a:pPr algn="l"/>
            <a:r>
              <a:rPr lang="en-US" b="1" i="1">
                <a:effectLst/>
                <a:latin typeface="system"/>
              </a:rPr>
              <a:t>The rise of the British Royal Navy</a:t>
            </a:r>
            <a:endParaRPr lang="en-US"/>
          </a:p>
        </p:txBody>
      </p:sp>
      <p:sp>
        <p:nvSpPr>
          <p:cNvPr id="17" name="TextBox 16"/>
          <p:cNvSpPr txBox="1"/>
          <p:nvPr/>
        </p:nvSpPr>
        <p:spPr>
          <a:xfrm>
            <a:off x="4376607" y="3201793"/>
            <a:ext cx="2809596" cy="369332"/>
          </a:xfrm>
          <a:prstGeom prst="rect">
            <a:avLst/>
          </a:prstGeom>
          <a:noFill/>
        </p:spPr>
        <p:txBody>
          <a:bodyPr wrap="square" rtlCol="0">
            <a:spAutoFit/>
          </a:bodyPr>
          <a:lstStyle/>
          <a:p>
            <a:pPr algn="l"/>
            <a:r>
              <a:rPr lang="en-US" b="1" i="1">
                <a:effectLst/>
                <a:latin typeface="system"/>
              </a:rPr>
              <a:t>The Peninsular War</a:t>
            </a:r>
            <a:endParaRPr lang="en-US"/>
          </a:p>
        </p:txBody>
      </p:sp>
      <p:cxnSp>
        <p:nvCxnSpPr>
          <p:cNvPr id="18" name="Straight Arrow Connector 17"/>
          <p:cNvCxnSpPr>
            <a:cxnSpLocks/>
          </p:cNvCxnSpPr>
          <p:nvPr/>
        </p:nvCxnSpPr>
        <p:spPr>
          <a:xfrm>
            <a:off x="7233502" y="2287219"/>
            <a:ext cx="582173" cy="196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p:cNvCxnSpPr>
          <p:nvPr/>
        </p:nvCxnSpPr>
        <p:spPr>
          <a:xfrm>
            <a:off x="8232899" y="2973935"/>
            <a:ext cx="800488" cy="158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p:cNvCxnSpPr>
          <p:nvPr/>
        </p:nvCxnSpPr>
        <p:spPr>
          <a:xfrm flipH="1">
            <a:off x="8931507" y="3633731"/>
            <a:ext cx="470590" cy="228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a:stCxn id="15" idx="1"/>
          </p:cNvCxnSpPr>
          <p:nvPr/>
        </p:nvCxnSpPr>
        <p:spPr>
          <a:xfrm flipH="1">
            <a:off x="6690142" y="3337892"/>
            <a:ext cx="1182270" cy="1017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457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Analysis</a:t>
            </a:r>
            <a:endParaRPr lang="en-US"/>
          </a:p>
        </p:txBody>
      </p:sp>
      <p:sp>
        <p:nvSpPr>
          <p:cNvPr id="3" name="Content Placeholder 2"/>
          <p:cNvSpPr>
            <a:spLocks noGrp="1"/>
          </p:cNvSpPr>
          <p:nvPr>
            <p:ph idx="1"/>
          </p:nvPr>
        </p:nvSpPr>
        <p:spPr>
          <a:xfrm>
            <a:off x="587873" y="1967079"/>
            <a:ext cx="9613861" cy="3599316"/>
          </a:xfrm>
        </p:spPr>
        <p:txBody>
          <a:bodyPr>
            <a:normAutofit fontScale="85000" lnSpcReduction="20000"/>
          </a:bodyPr>
          <a:lstStyle/>
          <a:p>
            <a:pPr marL="0" indent="0">
              <a:buNone/>
            </a:pPr>
            <a:r>
              <a:rPr lang="en-US"/>
              <a:t>      After all this research and reading about the spanish decline, I came to a sad reasoning that the Spanish is very sad in a way. First the Spanish didn’t maintain the countries that they had captured but they also mismanaged it. After this they made their good and other items much more expensive. Later on they bought goods from other countries such as England and France. The Spanish hade no idea that that money they use to buy was funding the technology development for their enemies.</a:t>
            </a:r>
          </a:p>
          <a:p>
            <a:r>
              <a:rPr lang="en-US"/>
              <a:t>      Because of this, the British developed and improved their Nazy forces ten fold. This made then impossible to be controlled my and inderdeveloped country like Spain (at that time). Soon later a revolt broke out whish scared Spain. And then the Peninsular war broke out and beat Spain. </a:t>
            </a:r>
            <a:r>
              <a:rPr lang="en-US" b="0" i="0">
                <a:effectLst/>
                <a:latin typeface="system"/>
              </a:rPr>
              <a:t>Napoleon took abvantage of the Spanish weakness and deposed the Bourbon king and set his brother Joe up on the Spanish throne. This caused the Spanish to decline heavily in many ways and because of the decline, Spain was scared.</a:t>
            </a:r>
            <a:endParaRPr lang="en-US"/>
          </a:p>
        </p:txBody>
      </p:sp>
    </p:spTree>
    <p:extLst>
      <p:ext uri="{BB962C8B-B14F-4D97-AF65-F5344CB8AC3E}">
        <p14:creationId xmlns:p14="http://schemas.microsoft.com/office/powerpoint/2010/main" val="2705484121"/>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TM04033917[[fn=Berlin]]_novariants</vt:lpstr>
      <vt:lpstr>Causes of the Spanish Empire’s decline</vt:lpstr>
      <vt:lpstr>The rise of the British Royal Navy and the ascendancy of the British, and later American, Empires</vt:lpstr>
      <vt:lpstr>Colonial mismanagement</vt:lpstr>
      <vt:lpstr>The Peninsular War</vt:lpstr>
      <vt:lpstr>Inflation and Taxes</vt:lpstr>
      <vt:lpstr>Making the enemy powerful</vt:lpstr>
      <vt:lpstr>Major Factor</vt:lpstr>
      <vt:lpstr>Organized Factors</vt:lpstr>
      <vt:lpstr>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the Spanish Empire’s decline</dc:title>
  <cp:revision>1</cp:revision>
  <dcterms:modified xsi:type="dcterms:W3CDTF">2016-08-26T02:01:07Z</dcterms:modified>
</cp:coreProperties>
</file>